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77" r:id="rId4"/>
    <p:sldId id="283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5833"/>
  </p:normalViewPr>
  <p:slideViewPr>
    <p:cSldViewPr snapToGrid="0">
      <p:cViewPr varScale="1">
        <p:scale>
          <a:sx n="111" d="100"/>
          <a:sy n="111" d="100"/>
        </p:scale>
        <p:origin x="3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5F545-433C-3942-80E1-B81B753F2EB1}" type="datetimeFigureOut">
              <a:rPr lang="en-US" smtClean="0"/>
              <a:t>5/9/24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2FD7C-8202-D94C-93C6-571789278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2202-4510-9A43-FA85-F5AE729755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C0223-6EA3-C9AF-E83A-2D8A9C457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F738E-A40B-479F-586F-B40B38CD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C0E61-9FCA-0266-D407-9B870303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825E4-323A-7EC2-7D28-D331CB4C9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6DFD4-F178-FD9F-24D2-3A5FF2CAB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3F9734-732A-34FF-C3D1-588681ACC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FBA3C-01DC-0376-7DC2-AFB3A6EE9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F7F2C-F30F-8F90-BFE0-001A89C72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5C4DD-14B1-DBED-29F4-33EC266C2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5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EBCFB2-D3E0-1BC4-CC9F-9D67AF767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BF2C29-6B84-76AA-06DB-EAE640A1D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63E33-688C-EC8B-D387-EEFC6915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D5A82-6F9F-5D17-67D1-4801DD89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E89E-7F43-0D00-D59E-A6B21472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8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20A81-2F3B-C229-3C05-18DCEE19B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5FE4D-4EF5-9C85-B76F-269292BF6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E8CA-6D0E-3912-3CB1-C54F3860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78509-709F-27AB-02FD-171DEE060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9FB83-9C04-C6E7-0780-EA2B1632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6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85E4-453E-1291-A12E-C89AA0B9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E661C-57DC-8338-5833-1E4AA7960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AD183-57D8-9FA0-B911-2980B257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163A4-5D79-0771-C843-3147959F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8D392-39C2-6C82-817E-6491EF32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7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80B00-A920-63B4-CE0D-D195D116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BA26E-81E0-1EDE-C70E-BCCB6CB2B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48B7B-1984-8B67-F132-66522FDC3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F02ED-E6D4-AB8D-DC25-3E54CA762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6CEC5-9726-2FF7-DAD2-E25E0F1B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AA3B3-2260-9FCB-FE95-9D609D3E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8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DBFA6-64D7-8AD7-D917-CB401B93E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058D3-914B-0C18-E27B-74DC7DE01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C692A9-D16F-7161-EB8A-9522E8055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A19579-F01D-54C3-1A73-8A767F4FA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B438CA-F67F-7773-1D76-D49677ADF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AE641-9ED9-CCF6-1DC8-F07C15729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2FDD6D-8E2F-8F4E-20B0-DFCF6DFB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B107E8-D224-DBD2-5045-E0374A80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3FAEB-0CC9-176A-FCD2-4EFB9BE69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EEF025-F7CA-4EDC-2E0E-8085D55C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8FA46-6E80-09F1-25B3-D57E581ED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AC2FB4-B5AD-BD0A-8448-D4BE320F4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6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F6C5B-B1F3-56EC-9D4D-0B7ED652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CEDAC-F54A-6917-8FB4-28D96F278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7DE2D-42CE-92DE-1A9D-1279E47F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18FA-9BBA-8E4D-3BAD-8FF0AC65E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CEA4E-5DDF-5950-9031-AF6C9ED95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AE22E-C0CE-09F8-44C9-23BDCE48B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46B1C-EDBF-1B36-9DEC-4B8667982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010C6-92EF-82B3-948E-417F987A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1C66F-476E-C4F2-E65D-15AC74F71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6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D5B8-1EDF-153A-CFD3-396D3D24E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6DAF0-4D88-1581-3119-67F86741F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0A9F6-FB8D-42CF-C7D5-191B70E72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B228-F5B4-411D-EC8F-88658694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8/21/23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E2A54-AED1-E8E9-CC4F-4898F94C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EA7D7-AC51-62F2-2EE1-8DE659F1E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3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93A927-214E-B1F8-F84A-B4F44F822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00A9F-2425-74A8-306C-2D6EA2B09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1D5ED-E2E2-6F33-BFFB-8EFFC01C9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8/21/23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439AB-FBE5-3A21-CF69-AB76B06A4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9F6E2-EF56-3226-9D3D-0FDFB94C2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365EB-62C1-F04B-A884-322EADC65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3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878-50FB-C072-53B7-0ED44B693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173039"/>
            <a:ext cx="11501437" cy="1655762"/>
          </a:xfrm>
        </p:spPr>
        <p:txBody>
          <a:bodyPr>
            <a:normAutofit fontScale="90000"/>
          </a:bodyPr>
          <a:lstStyle/>
          <a:p>
            <a:r>
              <a:rPr lang="en-US" dirty="0"/>
              <a:t>Town of Egg Harbor</a:t>
            </a:r>
            <a:br>
              <a:rPr lang="en-US" dirty="0"/>
            </a:br>
            <a:r>
              <a:rPr lang="en-US" dirty="0"/>
              <a:t>Broadband Task Force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14E43-A37B-D52F-8087-DC8473148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4613"/>
            <a:ext cx="9144000" cy="2643187"/>
          </a:xfrm>
        </p:spPr>
        <p:txBody>
          <a:bodyPr>
            <a:normAutofit/>
          </a:bodyPr>
          <a:lstStyle/>
          <a:p>
            <a:r>
              <a:rPr lang="en-US" sz="3600" b="1" dirty="0"/>
              <a:t>Mission: </a:t>
            </a:r>
            <a:r>
              <a:rPr lang="en-US" sz="3600" dirty="0"/>
              <a:t>Determine the feasibility of forming a Public/Private Partnership to provide reliable and affordable broadband service to the residents and businesses in our town.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8FD9A0-45EF-D34C-A3CE-19A17CB2F4B2}"/>
              </a:ext>
            </a:extLst>
          </p:cNvPr>
          <p:cNvSpPr txBox="1"/>
          <p:nvPr/>
        </p:nvSpPr>
        <p:spPr>
          <a:xfrm>
            <a:off x="10538460" y="6195060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4-15-24</a:t>
            </a:r>
          </a:p>
        </p:txBody>
      </p:sp>
    </p:spTree>
    <p:extLst>
      <p:ext uri="{BB962C8B-B14F-4D97-AF65-F5344CB8AC3E}">
        <p14:creationId xmlns:p14="http://schemas.microsoft.com/office/powerpoint/2010/main" val="69477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AD9FA7-F77D-0B93-39D7-D0F09E56F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210" y="365125"/>
            <a:ext cx="10816590" cy="789305"/>
          </a:xfrm>
        </p:spPr>
        <p:txBody>
          <a:bodyPr/>
          <a:lstStyle/>
          <a:p>
            <a:r>
              <a:rPr lang="en-US" dirty="0"/>
              <a:t>Broadband Task Force Initiatives: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D6BEB4-8FE0-E054-560C-E518BF643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" y="1314450"/>
            <a:ext cx="11510010" cy="48625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Leverage work completed by other towns:                                                       (processes, surveys, RFI/RFP documents, funding models, contracts, etc.)</a:t>
            </a:r>
          </a:p>
          <a:p>
            <a:r>
              <a:rPr lang="en-US" dirty="0"/>
              <a:t>Task Force issued a detailed Request for Proposal (RFP) to 6 ISP’s</a:t>
            </a:r>
          </a:p>
          <a:p>
            <a:r>
              <a:rPr lang="en-US" dirty="0"/>
              <a:t>Task Force evaluated RFP’s and recommended to move forward with AT&amp;T </a:t>
            </a:r>
          </a:p>
          <a:p>
            <a:r>
              <a:rPr lang="en-US" dirty="0"/>
              <a:t>Town Council signed Agreement with AT&amp;T in December 2023</a:t>
            </a:r>
          </a:p>
          <a:p>
            <a:r>
              <a:rPr lang="en-US" dirty="0"/>
              <a:t>Task Force worked with AT&amp;T &amp; others to secure grants to offset project costs              (secured grants of &gt;$1M)</a:t>
            </a:r>
          </a:p>
          <a:p>
            <a:r>
              <a:rPr lang="en-US" dirty="0"/>
              <a:t>AT&amp;T is currently working with the PSC to meet grant compliance requirements</a:t>
            </a:r>
          </a:p>
          <a:p>
            <a:r>
              <a:rPr lang="en-US" dirty="0"/>
              <a:t>AT&amp;T has completed preliminary engineering &amp; construction plans</a:t>
            </a:r>
          </a:p>
          <a:p>
            <a:r>
              <a:rPr lang="en-US" dirty="0"/>
              <a:t>AT&amp;T plans to be taking orders later this fall and begin installations this winter</a:t>
            </a:r>
          </a:p>
          <a:p>
            <a:r>
              <a:rPr lang="en-US" dirty="0"/>
              <a:t>AT&amp;T plans to complete the project in 12-18 months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70088B-0190-6A8B-0025-9C01FF7B1442}"/>
              </a:ext>
            </a:extLst>
          </p:cNvPr>
          <p:cNvSpPr txBox="1"/>
          <p:nvPr/>
        </p:nvSpPr>
        <p:spPr>
          <a:xfrm>
            <a:off x="10607040" y="6400800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4-15-24</a:t>
            </a:r>
          </a:p>
        </p:txBody>
      </p:sp>
    </p:spTree>
    <p:extLst>
      <p:ext uri="{BB962C8B-B14F-4D97-AF65-F5344CB8AC3E}">
        <p14:creationId xmlns:p14="http://schemas.microsoft.com/office/powerpoint/2010/main" val="314707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C3E7-7DA3-4528-7F0F-7AE6607AE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433"/>
          </a:xfrm>
        </p:spPr>
        <p:txBody>
          <a:bodyPr>
            <a:normAutofit/>
          </a:bodyPr>
          <a:lstStyle/>
          <a:p>
            <a:r>
              <a:rPr lang="en-US" sz="3200" b="1" dirty="0"/>
              <a:t>Project Cost Summary: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10B13-49C6-0560-6A25-EF4426019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79883"/>
            <a:ext cx="10931127" cy="4697079"/>
          </a:xfrm>
        </p:spPr>
        <p:txBody>
          <a:bodyPr>
            <a:normAutofit/>
          </a:bodyPr>
          <a:lstStyle/>
          <a:p>
            <a:r>
              <a:rPr lang="en-US" dirty="0"/>
              <a:t>Cost of Broadband Project                        $8,597,195         </a:t>
            </a:r>
          </a:p>
          <a:p>
            <a:r>
              <a:rPr lang="en-US" dirty="0"/>
              <a:t>AT&amp;T Contribution                                      $6,018,037        (70%)</a:t>
            </a:r>
          </a:p>
          <a:p>
            <a:r>
              <a:rPr lang="en-US" dirty="0"/>
              <a:t>TOEH Gross Contribution                           $2,579,159        (30%)      </a:t>
            </a:r>
          </a:p>
          <a:p>
            <a:r>
              <a:rPr lang="en-US" dirty="0"/>
              <a:t>Broadband Government Grants              ($1,153,200)       (14%)</a:t>
            </a:r>
          </a:p>
          <a:p>
            <a:r>
              <a:rPr lang="en-US" dirty="0"/>
              <a:t>TOEH Net Contribution                              $1,425,959         (16%)</a:t>
            </a:r>
          </a:p>
          <a:p>
            <a:endParaRPr lang="en-US" dirty="0"/>
          </a:p>
          <a:p>
            <a:r>
              <a:rPr lang="en-US" dirty="0"/>
              <a:t>More Reliable, Scalable, over 50 X Faster Than Current Internet Speeds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679564-35DC-C290-F04F-BA42388B5335}"/>
              </a:ext>
            </a:extLst>
          </p:cNvPr>
          <p:cNvSpPr txBox="1"/>
          <p:nvPr/>
        </p:nvSpPr>
        <p:spPr>
          <a:xfrm>
            <a:off x="10858500" y="6176962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4-15-24</a:t>
            </a:r>
          </a:p>
        </p:txBody>
      </p:sp>
    </p:spTree>
    <p:extLst>
      <p:ext uri="{BB962C8B-B14F-4D97-AF65-F5344CB8AC3E}">
        <p14:creationId xmlns:p14="http://schemas.microsoft.com/office/powerpoint/2010/main" val="3341430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C5AAA-C718-9CAB-672D-E59AE7404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763"/>
          </a:xfrm>
        </p:spPr>
        <p:txBody>
          <a:bodyPr/>
          <a:lstStyle/>
          <a:p>
            <a:r>
              <a:rPr lang="en-US" b="1" dirty="0"/>
              <a:t>AT&amp;T Proposed Consumer Pricing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278DE28-0A52-3FCA-B997-3AD78F2708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8528"/>
              </p:ext>
            </p:extLst>
          </p:nvPr>
        </p:nvGraphicFramePr>
        <p:xfrm>
          <a:off x="838200" y="1685925"/>
          <a:ext cx="10515599" cy="3646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8295">
                  <a:extLst>
                    <a:ext uri="{9D8B030D-6E8A-4147-A177-3AD203B41FA5}">
                      <a16:colId xmlns:a16="http://schemas.microsoft.com/office/drawing/2014/main" val="2092103038"/>
                    </a:ext>
                  </a:extLst>
                </a:gridCol>
                <a:gridCol w="1189900">
                  <a:extLst>
                    <a:ext uri="{9D8B030D-6E8A-4147-A177-3AD203B41FA5}">
                      <a16:colId xmlns:a16="http://schemas.microsoft.com/office/drawing/2014/main" val="66596755"/>
                    </a:ext>
                  </a:extLst>
                </a:gridCol>
                <a:gridCol w="1100369">
                  <a:extLst>
                    <a:ext uri="{9D8B030D-6E8A-4147-A177-3AD203B41FA5}">
                      <a16:colId xmlns:a16="http://schemas.microsoft.com/office/drawing/2014/main" val="1135711026"/>
                    </a:ext>
                  </a:extLst>
                </a:gridCol>
                <a:gridCol w="1187012">
                  <a:extLst>
                    <a:ext uri="{9D8B030D-6E8A-4147-A177-3AD203B41FA5}">
                      <a16:colId xmlns:a16="http://schemas.microsoft.com/office/drawing/2014/main" val="1134541586"/>
                    </a:ext>
                  </a:extLst>
                </a:gridCol>
                <a:gridCol w="1117698">
                  <a:extLst>
                    <a:ext uri="{9D8B030D-6E8A-4147-A177-3AD203B41FA5}">
                      <a16:colId xmlns:a16="http://schemas.microsoft.com/office/drawing/2014/main" val="577930405"/>
                    </a:ext>
                  </a:extLst>
                </a:gridCol>
                <a:gridCol w="1065711">
                  <a:extLst>
                    <a:ext uri="{9D8B030D-6E8A-4147-A177-3AD203B41FA5}">
                      <a16:colId xmlns:a16="http://schemas.microsoft.com/office/drawing/2014/main" val="3676519004"/>
                    </a:ext>
                  </a:extLst>
                </a:gridCol>
                <a:gridCol w="1016614">
                  <a:extLst>
                    <a:ext uri="{9D8B030D-6E8A-4147-A177-3AD203B41FA5}">
                      <a16:colId xmlns:a16="http://schemas.microsoft.com/office/drawing/2014/main" val="477130132"/>
                    </a:ext>
                  </a:extLst>
                </a:gridCol>
              </a:tblGrid>
              <a:tr h="6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Proposed AT&amp;T Consumer Pricing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ACP Program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  AT&amp;T Consumer Plans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extLst>
                  <a:ext uri="{0D108BD9-81ED-4DB2-BD59-A6C34878D82A}">
                    <a16:rowId xmlns:a16="http://schemas.microsoft.com/office/drawing/2014/main" val="2306228135"/>
                  </a:ext>
                </a:extLst>
              </a:tr>
              <a:tr h="66242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extLst>
                  <a:ext uri="{0D108BD9-81ED-4DB2-BD59-A6C34878D82A}">
                    <a16:rowId xmlns:a16="http://schemas.microsoft.com/office/drawing/2014/main" val="661056160"/>
                  </a:ext>
                </a:extLst>
              </a:tr>
              <a:tr h="44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Speeds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* 100 Mbps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300 Mbps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500 Mbps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 Gbps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 Gbps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 Gbps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extLst>
                  <a:ext uri="{0D108BD9-81ED-4DB2-BD59-A6C34878D82A}">
                    <a16:rowId xmlns:a16="http://schemas.microsoft.com/office/drawing/2014/main" val="3315467806"/>
                  </a:ext>
                </a:extLst>
              </a:tr>
              <a:tr h="50470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extLst>
                  <a:ext uri="{0D108BD9-81ED-4DB2-BD59-A6C34878D82A}">
                    <a16:rowId xmlns:a16="http://schemas.microsoft.com/office/drawing/2014/main" val="1010276418"/>
                  </a:ext>
                </a:extLst>
              </a:tr>
              <a:tr h="34698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Monthly Service  (Auto Pay Plan)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$30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$55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$65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$80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$115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$185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extLst>
                  <a:ext uri="{0D108BD9-81ED-4DB2-BD59-A6C34878D82A}">
                    <a16:rowId xmlns:a16="http://schemas.microsoft.com/office/drawing/2014/main" val="1591250004"/>
                  </a:ext>
                </a:extLst>
              </a:tr>
              <a:tr h="504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Affordable Connectivity Program Discount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($30)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($30)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($30)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($30)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($30)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($30)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extLst>
                  <a:ext uri="{0D108BD9-81ED-4DB2-BD59-A6C34878D82A}">
                    <a16:rowId xmlns:a16="http://schemas.microsoft.com/office/drawing/2014/main" val="978707367"/>
                  </a:ext>
                </a:extLst>
              </a:tr>
              <a:tr h="520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Monthly Service After Affordability Discount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$0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$25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$35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$50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$80 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$150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67" marR="8667" marT="8667" marB="0" anchor="b"/>
                </a:tc>
                <a:extLst>
                  <a:ext uri="{0D108BD9-81ED-4DB2-BD59-A6C34878D82A}">
                    <a16:rowId xmlns:a16="http://schemas.microsoft.com/office/drawing/2014/main" val="3799040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F98ABED-4E09-A2E0-3768-3537011AAEA2}"/>
              </a:ext>
            </a:extLst>
          </p:cNvPr>
          <p:cNvSpPr txBox="1"/>
          <p:nvPr/>
        </p:nvSpPr>
        <p:spPr>
          <a:xfrm>
            <a:off x="838200" y="5783283"/>
            <a:ext cx="96416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b="1" dirty="0"/>
              <a:t>ACP</a:t>
            </a:r>
            <a:r>
              <a:rPr lang="en-US" dirty="0"/>
              <a:t> (Affordable Connectivity Program) provides discounted internet services to eligible households</a:t>
            </a:r>
          </a:p>
          <a:p>
            <a:endParaRPr lang="en-US" dirty="0"/>
          </a:p>
          <a:p>
            <a:r>
              <a:rPr lang="en-US" b="1" dirty="0"/>
              <a:t>* Seasonal Suspend </a:t>
            </a:r>
            <a:r>
              <a:rPr lang="en-US" dirty="0"/>
              <a:t>allows customers to place their service on Vacation Hold twice per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1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38C8E-F47B-3C63-DA3B-76288FD0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9800" b="1" dirty="0"/>
              <a:t>Questions?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E18E5E-E95E-99C0-7AAC-F27635830425}"/>
              </a:ext>
            </a:extLst>
          </p:cNvPr>
          <p:cNvSpPr txBox="1"/>
          <p:nvPr/>
        </p:nvSpPr>
        <p:spPr>
          <a:xfrm>
            <a:off x="10529888" y="5857875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4-15-24</a:t>
            </a:r>
          </a:p>
        </p:txBody>
      </p:sp>
    </p:spTree>
    <p:extLst>
      <p:ext uri="{BB962C8B-B14F-4D97-AF65-F5344CB8AC3E}">
        <p14:creationId xmlns:p14="http://schemas.microsoft.com/office/powerpoint/2010/main" val="274167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5015</TotalTime>
  <Words>369</Words>
  <Application>Microsoft Macintosh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 Narrow</vt:lpstr>
      <vt:lpstr>Arial</vt:lpstr>
      <vt:lpstr>Calibri</vt:lpstr>
      <vt:lpstr>Calibri Light</vt:lpstr>
      <vt:lpstr>Office Theme</vt:lpstr>
      <vt:lpstr>Town of Egg Harbor Broadband Task Force Update</vt:lpstr>
      <vt:lpstr>Broadband Task Force Initiatives:</vt:lpstr>
      <vt:lpstr>Project Cost Summary:</vt:lpstr>
      <vt:lpstr>AT&amp;T Proposed Consumer Pricing</vt:lpstr>
      <vt:lpstr>     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scottwwwdavis@yahoo.com</dc:creator>
  <cp:lastModifiedBy>scottwwwdavis@yahoo.com</cp:lastModifiedBy>
  <cp:revision>26</cp:revision>
  <cp:lastPrinted>2024-04-16T13:12:09Z</cp:lastPrinted>
  <dcterms:created xsi:type="dcterms:W3CDTF">2023-08-08T13:37:19Z</dcterms:created>
  <dcterms:modified xsi:type="dcterms:W3CDTF">2024-05-09T19:46:30Z</dcterms:modified>
</cp:coreProperties>
</file>